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7"/>
  </p:notesMasterIdLst>
  <p:handoutMasterIdLst>
    <p:handoutMasterId r:id="rId48"/>
  </p:handoutMasterIdLst>
  <p:sldIdLst>
    <p:sldId id="256" r:id="rId3"/>
    <p:sldId id="297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6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</p:sldIdLst>
  <p:sldSz cx="9144000" cy="5143500" type="screen16x9"/>
  <p:notesSz cx="6797675" cy="9926638"/>
  <p:embeddedFontLs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Economic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7772FD-E9B3-456E-B903-EC7E5803F76C}">
  <a:tblStyle styleId="{CE7772FD-E9B3-456E-B903-EC7E5803F76C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3531B1A-1198-48A6-BA10-1AFC67267A21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CEE61-76C3-4900-AEFF-64BEB8D5FFB1}" type="doc">
      <dgm:prSet loTypeId="urn:microsoft.com/office/officeart/2005/8/layout/chart3" loCatId="cycle" qsTypeId="urn:microsoft.com/office/officeart/2005/8/quickstyle/simple1" qsCatId="simple" csTypeId="urn:microsoft.com/office/officeart/2005/8/colors/accent2_5" csCatId="accent2" phldr="1"/>
      <dgm:spPr/>
    </dgm:pt>
    <dgm:pt modelId="{B6B8070B-B2A9-494A-979E-76FE4BFF4AAF}">
      <dgm:prSet phldrT="[文本]" custT="1"/>
      <dgm:spPr/>
      <dgm:t>
        <a:bodyPr/>
        <a:lstStyle/>
        <a:p>
          <a:r>
            <a:rPr lang="en-US" sz="1700" dirty="0" smtClean="0"/>
            <a:t>Finding A Destination</a:t>
          </a:r>
          <a:endParaRPr lang="en-US" sz="1700" dirty="0"/>
        </a:p>
      </dgm:t>
    </dgm:pt>
    <dgm:pt modelId="{C598C416-DD4C-45D8-A541-6D6C40B8D40F}" type="parTrans" cxnId="{8246DE1B-DF13-456D-92E0-8BB514EBB347}">
      <dgm:prSet/>
      <dgm:spPr/>
      <dgm:t>
        <a:bodyPr/>
        <a:lstStyle/>
        <a:p>
          <a:endParaRPr lang="en-US"/>
        </a:p>
      </dgm:t>
    </dgm:pt>
    <dgm:pt modelId="{8D5C2421-4197-4366-8C86-822CCF15037F}" type="sibTrans" cxnId="{8246DE1B-DF13-456D-92E0-8BB514EBB347}">
      <dgm:prSet/>
      <dgm:spPr/>
      <dgm:t>
        <a:bodyPr/>
        <a:lstStyle/>
        <a:p>
          <a:endParaRPr lang="en-US"/>
        </a:p>
      </dgm:t>
    </dgm:pt>
    <dgm:pt modelId="{5D3DA0F1-F743-45CC-AD39-E8773671977F}">
      <dgm:prSet phldrT="[文本]" custT="1"/>
      <dgm:spPr/>
      <dgm:t>
        <a:bodyPr/>
        <a:lstStyle/>
        <a:p>
          <a:r>
            <a:rPr lang="en-US" sz="2000" dirty="0" smtClean="0"/>
            <a:t>Finding A Path</a:t>
          </a:r>
          <a:endParaRPr lang="en-US" sz="2000" dirty="0"/>
        </a:p>
      </dgm:t>
    </dgm:pt>
    <dgm:pt modelId="{66CE7ADE-B738-4DE3-B9C6-A88AA138E4BD}" type="parTrans" cxnId="{D7CC0F86-9FC5-42D0-91A4-3D269BC3E7F5}">
      <dgm:prSet/>
      <dgm:spPr/>
      <dgm:t>
        <a:bodyPr/>
        <a:lstStyle/>
        <a:p>
          <a:endParaRPr lang="en-US"/>
        </a:p>
      </dgm:t>
    </dgm:pt>
    <dgm:pt modelId="{F3B5026E-43EB-498E-B960-9311911D830F}" type="sibTrans" cxnId="{D7CC0F86-9FC5-42D0-91A4-3D269BC3E7F5}">
      <dgm:prSet/>
      <dgm:spPr/>
      <dgm:t>
        <a:bodyPr/>
        <a:lstStyle/>
        <a:p>
          <a:endParaRPr lang="en-US"/>
        </a:p>
      </dgm:t>
    </dgm:pt>
    <dgm:pt modelId="{4861F8DE-C9E9-46C9-890D-C0A47DD1572D}" type="pres">
      <dgm:prSet presAssocID="{8C3CEE61-76C3-4900-AEFF-64BEB8D5FFB1}" presName="compositeShape" presStyleCnt="0">
        <dgm:presLayoutVars>
          <dgm:chMax val="7"/>
          <dgm:dir/>
          <dgm:resizeHandles val="exact"/>
        </dgm:presLayoutVars>
      </dgm:prSet>
      <dgm:spPr/>
    </dgm:pt>
    <dgm:pt modelId="{D739E99C-7817-4282-80C4-F05FD8685B04}" type="pres">
      <dgm:prSet presAssocID="{8C3CEE61-76C3-4900-AEFF-64BEB8D5FFB1}" presName="wedge1" presStyleLbl="node1" presStyleIdx="0" presStyleCnt="2" custLinFactNeighborX="-194" custLinFactNeighborY="-289"/>
      <dgm:spPr/>
      <dgm:t>
        <a:bodyPr/>
        <a:lstStyle/>
        <a:p>
          <a:endParaRPr lang="en-US"/>
        </a:p>
      </dgm:t>
    </dgm:pt>
    <dgm:pt modelId="{04381059-50A2-4C7C-B37B-E5A1A58F209E}" type="pres">
      <dgm:prSet presAssocID="{8C3CEE61-76C3-4900-AEFF-64BEB8D5FFB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C26D-8CA9-49D0-BADE-89465611DEC6}" type="pres">
      <dgm:prSet presAssocID="{8C3CEE61-76C3-4900-AEFF-64BEB8D5FFB1}" presName="wedge2" presStyleLbl="node1" presStyleIdx="1" presStyleCnt="2"/>
      <dgm:spPr/>
      <dgm:t>
        <a:bodyPr/>
        <a:lstStyle/>
        <a:p>
          <a:endParaRPr lang="en-US"/>
        </a:p>
      </dgm:t>
    </dgm:pt>
    <dgm:pt modelId="{6CC2E387-2E04-4CB4-93BE-7F7A3315FDAD}" type="pres">
      <dgm:prSet presAssocID="{8C3CEE61-76C3-4900-AEFF-64BEB8D5FFB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81CF4A-1EFF-484D-82AF-F67D7BF860C4}" type="presOf" srcId="{B6B8070B-B2A9-494A-979E-76FE4BFF4AAF}" destId="{04381059-50A2-4C7C-B37B-E5A1A58F209E}" srcOrd="1" destOrd="0" presId="urn:microsoft.com/office/officeart/2005/8/layout/chart3"/>
    <dgm:cxn modelId="{EBBCEEA7-35AD-4C91-BEB6-EB25A1DC4292}" type="presOf" srcId="{8C3CEE61-76C3-4900-AEFF-64BEB8D5FFB1}" destId="{4861F8DE-C9E9-46C9-890D-C0A47DD1572D}" srcOrd="0" destOrd="0" presId="urn:microsoft.com/office/officeart/2005/8/layout/chart3"/>
    <dgm:cxn modelId="{8246DE1B-DF13-456D-92E0-8BB514EBB347}" srcId="{8C3CEE61-76C3-4900-AEFF-64BEB8D5FFB1}" destId="{B6B8070B-B2A9-494A-979E-76FE4BFF4AAF}" srcOrd="0" destOrd="0" parTransId="{C598C416-DD4C-45D8-A541-6D6C40B8D40F}" sibTransId="{8D5C2421-4197-4366-8C86-822CCF15037F}"/>
    <dgm:cxn modelId="{0C01F121-FEAD-48B2-BAFA-5DCA13E40C33}" type="presOf" srcId="{5D3DA0F1-F743-45CC-AD39-E8773671977F}" destId="{8DA5C26D-8CA9-49D0-BADE-89465611DEC6}" srcOrd="0" destOrd="0" presId="urn:microsoft.com/office/officeart/2005/8/layout/chart3"/>
    <dgm:cxn modelId="{55AF179B-906F-45B3-98DC-422DD9C4001F}" type="presOf" srcId="{5D3DA0F1-F743-45CC-AD39-E8773671977F}" destId="{6CC2E387-2E04-4CB4-93BE-7F7A3315FDAD}" srcOrd="1" destOrd="0" presId="urn:microsoft.com/office/officeart/2005/8/layout/chart3"/>
    <dgm:cxn modelId="{38900D23-0174-43FF-BC9D-11EE62292F7B}" type="presOf" srcId="{B6B8070B-B2A9-494A-979E-76FE4BFF4AAF}" destId="{D739E99C-7817-4282-80C4-F05FD8685B04}" srcOrd="0" destOrd="0" presId="urn:microsoft.com/office/officeart/2005/8/layout/chart3"/>
    <dgm:cxn modelId="{D7CC0F86-9FC5-42D0-91A4-3D269BC3E7F5}" srcId="{8C3CEE61-76C3-4900-AEFF-64BEB8D5FFB1}" destId="{5D3DA0F1-F743-45CC-AD39-E8773671977F}" srcOrd="1" destOrd="0" parTransId="{66CE7ADE-B738-4DE3-B9C6-A88AA138E4BD}" sibTransId="{F3B5026E-43EB-498E-B960-9311911D830F}"/>
    <dgm:cxn modelId="{EC0C1C94-44F3-4EA5-9FDD-7FD3E2E5FF68}" type="presParOf" srcId="{4861F8DE-C9E9-46C9-890D-C0A47DD1572D}" destId="{D739E99C-7817-4282-80C4-F05FD8685B04}" srcOrd="0" destOrd="0" presId="urn:microsoft.com/office/officeart/2005/8/layout/chart3"/>
    <dgm:cxn modelId="{F8A89D14-CD20-46E7-AC34-13E775DF2994}" type="presParOf" srcId="{4861F8DE-C9E9-46C9-890D-C0A47DD1572D}" destId="{04381059-50A2-4C7C-B37B-E5A1A58F209E}" srcOrd="1" destOrd="0" presId="urn:microsoft.com/office/officeart/2005/8/layout/chart3"/>
    <dgm:cxn modelId="{614B0F73-B3D2-4463-9C08-3583CD5CB2D7}" type="presParOf" srcId="{4861F8DE-C9E9-46C9-890D-C0A47DD1572D}" destId="{8DA5C26D-8CA9-49D0-BADE-89465611DEC6}" srcOrd="2" destOrd="0" presId="urn:microsoft.com/office/officeart/2005/8/layout/chart3"/>
    <dgm:cxn modelId="{B6704E8B-B8C4-4D1B-8AB4-020B587F30E1}" type="presParOf" srcId="{4861F8DE-C9E9-46C9-890D-C0A47DD1572D}" destId="{6CC2E387-2E04-4CB4-93BE-7F7A3315FDAD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9E99C-7817-4282-80C4-F05FD8685B04}">
      <dsp:nvSpPr>
        <dsp:cNvPr id="0" name=""/>
        <dsp:cNvSpPr/>
      </dsp:nvSpPr>
      <dsp:spPr>
        <a:xfrm>
          <a:off x="1405856" y="304358"/>
          <a:ext cx="3295778" cy="3295778"/>
        </a:xfrm>
        <a:prstGeom prst="pie">
          <a:avLst>
            <a:gd name="adj1" fmla="val 16200000"/>
            <a:gd name="adj2" fmla="val 540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Finding A Destination</a:t>
          </a:r>
          <a:endParaRPr lang="en-US" sz="1700" kern="1200" dirty="0"/>
        </a:p>
      </dsp:txBody>
      <dsp:txXfrm>
        <a:off x="3053746" y="794802"/>
        <a:ext cx="1157446" cy="2314892"/>
      </dsp:txXfrm>
    </dsp:sp>
    <dsp:sp modelId="{8DA5C26D-8CA9-49D0-BADE-89465611DEC6}">
      <dsp:nvSpPr>
        <dsp:cNvPr id="0" name=""/>
        <dsp:cNvSpPr/>
      </dsp:nvSpPr>
      <dsp:spPr>
        <a:xfrm>
          <a:off x="1333779" y="313883"/>
          <a:ext cx="3295778" cy="3295778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Finding A Path</a:t>
          </a:r>
          <a:endParaRPr lang="en-US" sz="2000" kern="1200" dirty="0"/>
        </a:p>
      </dsp:txBody>
      <dsp:txXfrm>
        <a:off x="1804605" y="804326"/>
        <a:ext cx="1157446" cy="2314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51F3-234E-488E-B5CD-5A21CE60CB59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22D9B-9123-4A71-AFD1-EB36AB508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64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8062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022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06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35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27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44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97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091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331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583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72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10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64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866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096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5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240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31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478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442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257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69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63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763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795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46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664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271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74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747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73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01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686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4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395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50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203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70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977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0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47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5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2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200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23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  <a:noFill/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  <a:noFill/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AutoNum type="arabicPeriod"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buAutoNum type="alphaLcPeriod"/>
              <a:defRPr/>
            </a:lvl2pPr>
            <a:lvl3pPr lvl="2">
              <a:spcBef>
                <a:spcPts val="0"/>
              </a:spcBef>
              <a:buAutoNum type="romanLcPeriod"/>
              <a:defRPr/>
            </a:lvl3pPr>
            <a:lvl4pPr lvl="3">
              <a:spcBef>
                <a:spcPts val="0"/>
              </a:spcBef>
              <a:buAutoNum type="arabicPeriod"/>
              <a:defRPr/>
            </a:lvl4pPr>
            <a:lvl5pPr lvl="4">
              <a:spcBef>
                <a:spcPts val="0"/>
              </a:spcBef>
              <a:buAutoNum type="alphaLcPeriod"/>
              <a:defRPr/>
            </a:lvl5pPr>
            <a:lvl6pPr lvl="5">
              <a:spcBef>
                <a:spcPts val="0"/>
              </a:spcBef>
              <a:buAutoNum type="romanLcPeriod"/>
              <a:defRPr/>
            </a:lvl6pPr>
            <a:lvl7pPr lvl="6">
              <a:spcBef>
                <a:spcPts val="0"/>
              </a:spcBef>
              <a:buAutoNum type="arabicPeriod"/>
              <a:defRPr/>
            </a:lvl7pPr>
            <a:lvl8pPr lvl="7">
              <a:spcBef>
                <a:spcPts val="0"/>
              </a:spcBef>
              <a:buAutoNum type="alphaLcPeriod"/>
              <a:defRPr/>
            </a:lvl8pPr>
            <a:lvl9pPr lvl="8">
              <a:spcBef>
                <a:spcPts val="0"/>
              </a:spcBef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-GB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response-times-3-important-limit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uitp.org/sites/default/files/cck-focus-papers-files/Metro%20report%20Stat%20brief-web_oct2014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3605875" y="790350"/>
            <a:ext cx="3463800" cy="184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Final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Tourism Map: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8400" y="-855025"/>
            <a:ext cx="10296400" cy="68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2221275" y="1227550"/>
            <a:ext cx="4902000" cy="29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b="1">
                <a:latin typeface="Economica"/>
                <a:ea typeface="Economica"/>
                <a:cs typeface="Economica"/>
                <a:sym typeface="Economica"/>
              </a:rPr>
              <a:t>Final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 b="1">
                <a:latin typeface="Economica"/>
                <a:ea typeface="Economica"/>
                <a:cs typeface="Economica"/>
                <a:sym typeface="Economica"/>
              </a:rPr>
              <a:t>A Tourism Map: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 b="1">
                <a:latin typeface="Economica"/>
                <a:ea typeface="Economica"/>
                <a:cs typeface="Economica"/>
                <a:sym typeface="Economica"/>
              </a:rPr>
              <a:t>Special Features, Algorithms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 b="1">
                <a:latin typeface="Economica"/>
                <a:ea typeface="Economica"/>
                <a:cs typeface="Economica"/>
                <a:sym typeface="Economica"/>
              </a:rPr>
              <a:t>And Future Plans</a:t>
            </a:r>
          </a:p>
          <a:p>
            <a:pPr lvl="0" rtl="0">
              <a:spcBef>
                <a:spcPts val="0"/>
              </a:spcBef>
              <a:buNone/>
            </a:pP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FFFFFF"/>
                </a:solidFill>
              </a:rPr>
              <a:t>Team #93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FFFFFF"/>
                </a:solidFill>
              </a:rPr>
              <a:t>Jixiong (Jason) Deng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FFFFFF"/>
                </a:solidFill>
              </a:rPr>
              <a:t>Tony Wang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FFFFFF"/>
                </a:solidFill>
              </a:rPr>
              <a:t>Yuxi (June) Cai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Navigation Information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01567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sz="2400" dirty="0"/>
              <a:t>Intersection to intersection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800" dirty="0"/>
              <a:t>Click on screen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800" dirty="0"/>
              <a:t>Type in names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GB" sz="2400" dirty="0"/>
              <a:t>Intersection to POI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travel with our map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l="91697" t="3456"/>
          <a:stretch/>
        </p:blipFill>
        <p:spPr>
          <a:xfrm>
            <a:off x="8083475" y="432975"/>
            <a:ext cx="1060525" cy="85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7098075" y="4477000"/>
            <a:ext cx="835200" cy="350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1880524" y="1408550"/>
            <a:ext cx="49177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4">
            <a:alphaModFix/>
          </a:blip>
          <a:srcRect l="-440" r="440"/>
          <a:stretch/>
        </p:blipFill>
        <p:spPr>
          <a:xfrm>
            <a:off x="4246141" y="1117800"/>
            <a:ext cx="4956008" cy="16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Navigation Information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travel with our map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7" name="Shape 332"/>
          <p:cNvSpPr txBox="1"/>
          <p:nvPr/>
        </p:nvSpPr>
        <p:spPr>
          <a:xfrm>
            <a:off x="2954971" y="4864875"/>
            <a:ext cx="3769019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9-10: Sample Navigation information output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56925" y="4568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200">
                <a:latin typeface="Economica"/>
                <a:ea typeface="Economica"/>
                <a:cs typeface="Economica"/>
                <a:sym typeface="Economica"/>
              </a:rPr>
              <a:t>Levels of Detail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l="5354" t="18123" r="33733" b="4194"/>
          <a:stretch/>
        </p:blipFill>
        <p:spPr>
          <a:xfrm>
            <a:off x="2466649" y="1147225"/>
            <a:ext cx="4555848" cy="363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l="5152" t="18121" r="33867" b="4305"/>
          <a:stretch/>
        </p:blipFill>
        <p:spPr>
          <a:xfrm>
            <a:off x="2466649" y="1151863"/>
            <a:ext cx="4555848" cy="362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l="5152" t="18230" r="33867" b="4424"/>
          <a:stretch/>
        </p:blipFill>
        <p:spPr>
          <a:xfrm>
            <a:off x="2466649" y="1157044"/>
            <a:ext cx="4555848" cy="361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Clear-layout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91125" y="1466925"/>
            <a:ext cx="1635000" cy="26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9" name="Shape 332"/>
          <p:cNvSpPr txBox="1"/>
          <p:nvPr/>
        </p:nvSpPr>
        <p:spPr>
          <a:xfrm>
            <a:off x="3277092" y="4740103"/>
            <a:ext cx="3391719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11-14: Levels of details in different zoom levels</a:t>
            </a:r>
            <a:endParaRPr lang="en-GB" sz="1000" dirty="0"/>
          </a:p>
        </p:txBody>
      </p:sp>
      <p:sp>
        <p:nvSpPr>
          <p:cNvPr id="10" name="灯片编号占位符 1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13</a:t>
            </a:r>
            <a:endParaRPr lang="en-GB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3921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Avoiding Human Error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699" y="1225225"/>
            <a:ext cx="7813125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Human Error: primary cause of accidents in a large range of industry </a:t>
            </a:r>
            <a:r>
              <a:rPr lang="en-GB" dirty="0" smtClean="0"/>
              <a:t>[3]</a:t>
            </a:r>
            <a:endParaRPr lang="en-GB"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 dirty="0"/>
              <a:t>What if the user doesn’t input the commands we assume they would input?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460325" y="4718125"/>
            <a:ext cx="53277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>
                <a:latin typeface="Open Sans"/>
                <a:ea typeface="Open Sans"/>
                <a:cs typeface="Open Sans"/>
                <a:sym typeface="Open Sans"/>
              </a:rPr>
              <a:t>[3] </a:t>
            </a:r>
            <a:r>
              <a:rPr lang="en-GB" sz="1000" dirty="0">
                <a:latin typeface="Open Sans"/>
                <a:ea typeface="Open Sans"/>
                <a:cs typeface="Open Sans"/>
                <a:sym typeface="Open Sans"/>
              </a:rPr>
              <a:t>J. Senders and N. Moray, </a:t>
            </a:r>
            <a:r>
              <a:rPr lang="en-GB" sz="1000" i="1" dirty="0">
                <a:latin typeface="Open Sans"/>
                <a:ea typeface="Open Sans"/>
                <a:cs typeface="Open Sans"/>
                <a:sym typeface="Open Sans"/>
              </a:rPr>
              <a:t>Human error</a:t>
            </a:r>
            <a:r>
              <a:rPr lang="en-GB" sz="1000" dirty="0">
                <a:latin typeface="Open Sans"/>
                <a:ea typeface="Open Sans"/>
                <a:cs typeface="Open Sans"/>
                <a:sym typeface="Open Sans"/>
              </a:rPr>
              <a:t>. Hillsdale, N.J.: L. Erlbaum Associates, 1991.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User-friendly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r="26578" b="9494"/>
          <a:stretch/>
        </p:blipFill>
        <p:spPr>
          <a:xfrm>
            <a:off x="352825" y="1247325"/>
            <a:ext cx="5495925" cy="36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l="91697"/>
          <a:stretch/>
        </p:blipFill>
        <p:spPr>
          <a:xfrm>
            <a:off x="8083474" y="443625"/>
            <a:ext cx="1060525" cy="88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7098075" y="4477000"/>
            <a:ext cx="835200" cy="350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 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User-friendly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106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Human Error Solution</a:t>
            </a:r>
          </a:p>
        </p:txBody>
      </p:sp>
      <p:sp>
        <p:nvSpPr>
          <p:cNvPr id="215" name="Shape 215"/>
          <p:cNvSpPr/>
          <p:nvPr/>
        </p:nvSpPr>
        <p:spPr>
          <a:xfrm>
            <a:off x="311700" y="3220800"/>
            <a:ext cx="3371700" cy="19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52825" y="2106600"/>
            <a:ext cx="1133400" cy="831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10" name="Shape 332"/>
          <p:cNvSpPr txBox="1"/>
          <p:nvPr/>
        </p:nvSpPr>
        <p:spPr>
          <a:xfrm>
            <a:off x="1486225" y="4867337"/>
            <a:ext cx="2366947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15: Output from help button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Responsive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106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Response Time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graphicFrame>
        <p:nvGraphicFramePr>
          <p:cNvPr id="184" name="Shape 184"/>
          <p:cNvGraphicFramePr/>
          <p:nvPr>
            <p:extLst>
              <p:ext uri="{D42A27DB-BD31-4B8C-83A1-F6EECF244321}">
                <p14:modId xmlns:p14="http://schemas.microsoft.com/office/powerpoint/2010/main" val="2629265024"/>
              </p:ext>
            </p:extLst>
          </p:nvPr>
        </p:nvGraphicFramePr>
        <p:xfrm>
          <a:off x="1457100" y="1143548"/>
          <a:ext cx="6077175" cy="2905179"/>
        </p:xfrm>
        <a:graphic>
          <a:graphicData uri="http://schemas.openxmlformats.org/drawingml/2006/table">
            <a:tbl>
              <a:tblPr>
                <a:noFill/>
                <a:tableStyleId>{CE7772FD-E9B3-456E-B903-EC7E5803F76C}</a:tableStyleId>
              </a:tblPr>
              <a:tblGrid>
                <a:gridCol w="2025725"/>
                <a:gridCol w="2025725"/>
                <a:gridCol w="2025725"/>
              </a:tblGrid>
              <a:tr h="382786"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Test name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Numerical result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User experience*</a:t>
                      </a:r>
                    </a:p>
                  </a:txBody>
                  <a:tcPr marL="63500" marR="63500" marT="63500" marB="63500"/>
                </a:tc>
              </a:tr>
              <a:tr h="299945"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Intersection to intersection algorithm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0.0172s</a:t>
                      </a:r>
                    </a:p>
                  </a:txBody>
                  <a:tcPr marL="63500" marR="63500" marT="63500" marB="63500"/>
                </a:tc>
                <a:tc rowSpan="2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The path is found simultaneously </a:t>
                      </a:r>
                    </a:p>
                  </a:txBody>
                  <a:tcPr marL="63500" marR="63500" marT="63500" marB="63500"/>
                </a:tc>
              </a:tr>
              <a:tr h="6998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945">
                <a:tc rowSpan="3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Intersection to POI algorithm</a:t>
                      </a:r>
                    </a:p>
                  </a:txBody>
                  <a:tcPr marL="63500" marR="63500" marT="63500" marB="63500"/>
                </a:tc>
                <a:tc rowSpan="3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0.0438s</a:t>
                      </a:r>
                    </a:p>
                  </a:txBody>
                  <a:tcPr marL="63500" marR="63500" marT="63500" marB="63500"/>
                </a:tc>
                <a:tc rowSpan="3"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The path is found simultaneously. </a:t>
                      </a:r>
                    </a:p>
                  </a:txBody>
                  <a:tcPr marL="63500" marR="63500" marT="63500" marB="63500"/>
                </a:tc>
              </a:tr>
              <a:tr h="299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9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2742"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draw-screen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/>
                        <a:t>0.044s-0.12s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400" dirty="0"/>
                        <a:t>Map is drawn almost simultaneously. 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185" name="Shape 185"/>
          <p:cNvSpPr txBox="1"/>
          <p:nvPr/>
        </p:nvSpPr>
        <p:spPr>
          <a:xfrm>
            <a:off x="1542487" y="4048727"/>
            <a:ext cx="5906400" cy="3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* Note: 0.1 second is the time limit for users to feel a reaction happens simultaneously and the result from </a:t>
            </a:r>
            <a:r>
              <a:rPr lang="en-GB" dirty="0" err="1">
                <a:solidFill>
                  <a:schemeClr val="dk1"/>
                </a:solidFill>
              </a:rPr>
              <a:t>autotester</a:t>
            </a:r>
            <a:r>
              <a:rPr lang="en-GB" dirty="0">
                <a:solidFill>
                  <a:schemeClr val="dk1"/>
                </a:solidFill>
              </a:rPr>
              <a:t> is below the limit [1].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7" name="Shape 203"/>
          <p:cNvSpPr txBox="1"/>
          <p:nvPr/>
        </p:nvSpPr>
        <p:spPr>
          <a:xfrm>
            <a:off x="152401" y="4699180"/>
            <a:ext cx="6768662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000" dirty="0" smtClean="0"/>
              <a:t>[2] J</a:t>
            </a:r>
            <a:r>
              <a:rPr lang="en-US" sz="1000" dirty="0"/>
              <a:t>. </a:t>
            </a:r>
            <a:r>
              <a:rPr lang="en-US" sz="1000" dirty="0">
                <a:solidFill>
                  <a:schemeClr val="tx1"/>
                </a:solidFill>
              </a:rPr>
              <a:t>Nielsen (1999). “Response Times: The 3 Important Limits” [Online] Accessed April 6, 2016. Available: </a:t>
            </a:r>
            <a:r>
              <a:rPr lang="en-US" sz="1000" dirty="0">
                <a:solidFill>
                  <a:schemeClr val="tx1"/>
                </a:solidFill>
                <a:hlinkClick r:id="rId3"/>
              </a:rPr>
              <a:t>https://www.nngroup.com/articles/response-times-3-important-limits/</a:t>
            </a:r>
            <a:r>
              <a:rPr lang="en-GB" sz="10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Key innovations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Multithreading 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Load map information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Shortest path problem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Two fixed points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One fixed point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Traveling salesman problem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156950" y="0"/>
            <a:ext cx="18507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Technical aspects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4153574" y="884174"/>
            <a:ext cx="2500600" cy="19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t="4540" r="32921" b="12760"/>
          <a:stretch/>
        </p:blipFill>
        <p:spPr>
          <a:xfrm>
            <a:off x="6180575" y="2102600"/>
            <a:ext cx="2710174" cy="208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350" y="3027154"/>
            <a:ext cx="2673051" cy="158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16</a:t>
            </a:fld>
            <a:endParaRPr lang="en-GB" dirty="0"/>
          </a:p>
        </p:txBody>
      </p:sp>
      <p:sp>
        <p:nvSpPr>
          <p:cNvPr id="250" name="Shape 250"/>
          <p:cNvSpPr txBox="1"/>
          <p:nvPr/>
        </p:nvSpPr>
        <p:spPr>
          <a:xfrm>
            <a:off x="4228275" y="4608675"/>
            <a:ext cx="40542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900" dirty="0" smtClean="0">
                <a:solidFill>
                  <a:schemeClr val="dk1"/>
                </a:solidFill>
              </a:rPr>
              <a:t>Figure 16-18: Example </a:t>
            </a:r>
            <a:r>
              <a:rPr lang="en-GB" sz="900" dirty="0">
                <a:solidFill>
                  <a:schemeClr val="dk1"/>
                </a:solidFill>
              </a:rPr>
              <a:t>of traveling salesman problem </a:t>
            </a:r>
            <a:r>
              <a:rPr lang="en-GB" sz="900" dirty="0" smtClean="0">
                <a:solidFill>
                  <a:schemeClr val="dk1"/>
                </a:solidFill>
              </a:rPr>
              <a:t>[4]</a:t>
            </a:r>
            <a:endParaRPr lang="en-GB" sz="900" dirty="0">
              <a:solidFill>
                <a:schemeClr val="dk1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526125" y="4608675"/>
            <a:ext cx="3001800" cy="36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1925" lvl="0" indent="-250825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800" dirty="0" smtClean="0">
                <a:solidFill>
                  <a:schemeClr val="dk1"/>
                </a:solidFill>
              </a:rPr>
              <a:t>[4] </a:t>
            </a:r>
            <a:r>
              <a:rPr lang="en-GB" sz="800" dirty="0">
                <a:solidFill>
                  <a:schemeClr val="dk1"/>
                </a:solidFill>
              </a:rPr>
              <a:t>ECE 297, Lecture #18, "Traveling Courier 2", 2016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87880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structures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Street Informations (Vector)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Intersections IDs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Street segments IDs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Intersection informations (Vector)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Adjacent intersections’ IDs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Adjacent street segments’ IDs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Point of Interests information (Vector)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Nearest intersection ID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Street name information (Multimap)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Street IDs 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56950" y="0"/>
            <a:ext cx="3662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Multithreading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3381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Linear loading v.s. Multithreading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Multithreading remarkably enhance loading map’s speed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156950" y="0"/>
            <a:ext cx="3662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Multithreading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graphicFrame>
        <p:nvGraphicFramePr>
          <p:cNvPr id="270" name="Shape 270"/>
          <p:cNvGraphicFramePr/>
          <p:nvPr/>
        </p:nvGraphicFramePr>
        <p:xfrm>
          <a:off x="580600" y="1662075"/>
          <a:ext cx="72390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Test cases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Linear loading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Multithreading 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CPU cores used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Influential factor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All data structures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The biggest data structure</a:t>
                      </a:r>
                      <a:r>
                        <a:rPr lang="en-GB"/>
                        <a:t> 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Loading time for London*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32s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69s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71" name="Shape 271"/>
          <p:cNvSpPr txBox="1"/>
          <p:nvPr/>
        </p:nvSpPr>
        <p:spPr>
          <a:xfrm>
            <a:off x="501350" y="4703400"/>
            <a:ext cx="7582200" cy="2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100"/>
              <a:t>*Note: the loading time for london comes from public test of milestone 2</a:t>
            </a:r>
          </a:p>
        </p:txBody>
      </p:sp>
    </p:spTree>
    <p:extLst>
      <p:ext uri="{BB962C8B-B14F-4D97-AF65-F5344CB8AC3E}">
        <p14:creationId xmlns:p14="http://schemas.microsoft.com/office/powerpoint/2010/main" val="8652152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Heritage - Dijkstra algorithm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Invented by </a:t>
            </a:r>
            <a:r>
              <a:rPr lang="en-GB" dirty="0" err="1"/>
              <a:t>Edsger</a:t>
            </a:r>
            <a:r>
              <a:rPr lang="en-GB" dirty="0"/>
              <a:t> W. Dijkstra in </a:t>
            </a:r>
            <a:r>
              <a:rPr lang="en-GB" dirty="0" smtClean="0"/>
              <a:t>1959[5]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A Dutch computer scientist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May, 11th, 1930 ~ Aug, 6th, 2002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1972’s Turing Award Owner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Only calculate paths in expansion </a:t>
            </a:r>
            <a:r>
              <a:rPr lang="en-GB" dirty="0" smtClean="0"/>
              <a:t>area[6]</a:t>
            </a:r>
            <a:endParaRPr lang="en-GB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Lead to the shortest path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Much faster than searching entire map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8" name="Shape 278"/>
          <p:cNvSpPr txBox="1"/>
          <p:nvPr/>
        </p:nvSpPr>
        <p:spPr>
          <a:xfrm>
            <a:off x="156950" y="0"/>
            <a:ext cx="32844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To find the shortest path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374" y="1349400"/>
            <a:ext cx="1277999" cy="17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0375" y="2372900"/>
            <a:ext cx="2446324" cy="18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  <p:sp>
        <p:nvSpPr>
          <p:cNvPr id="283" name="Shape 283"/>
          <p:cNvSpPr txBox="1"/>
          <p:nvPr/>
        </p:nvSpPr>
        <p:spPr>
          <a:xfrm>
            <a:off x="5361900" y="3051450"/>
            <a:ext cx="12780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 dirty="0" smtClean="0"/>
              <a:t>Figure19: Dijkstra’s </a:t>
            </a:r>
            <a:r>
              <a:rPr lang="en-GB" sz="900" dirty="0"/>
              <a:t>portrait </a:t>
            </a:r>
            <a:r>
              <a:rPr lang="en-GB" sz="900" dirty="0" smtClean="0"/>
              <a:t>[5]</a:t>
            </a:r>
            <a:endParaRPr lang="en-GB" sz="900" dirty="0"/>
          </a:p>
        </p:txBody>
      </p:sp>
      <p:sp>
        <p:nvSpPr>
          <p:cNvPr id="284" name="Shape 284"/>
          <p:cNvSpPr txBox="1"/>
          <p:nvPr/>
        </p:nvSpPr>
        <p:spPr>
          <a:xfrm>
            <a:off x="6787055" y="4254687"/>
            <a:ext cx="2140557" cy="2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 dirty="0" smtClean="0"/>
              <a:t>Figure 20: Example </a:t>
            </a:r>
            <a:r>
              <a:rPr lang="en-GB" sz="900" dirty="0"/>
              <a:t>of Dijkstra’s algorithm </a:t>
            </a:r>
            <a:r>
              <a:rPr lang="en-GB" sz="900" dirty="0" smtClean="0"/>
              <a:t>[</a:t>
            </a:r>
            <a:r>
              <a:rPr lang="en-GB" sz="900" dirty="0"/>
              <a:t>6</a:t>
            </a:r>
            <a:r>
              <a:rPr lang="en-GB" sz="900" dirty="0" smtClean="0"/>
              <a:t>]</a:t>
            </a:r>
            <a:endParaRPr lang="en-GB" sz="900" dirty="0"/>
          </a:p>
        </p:txBody>
      </p:sp>
      <p:sp>
        <p:nvSpPr>
          <p:cNvPr id="285" name="Shape 285"/>
          <p:cNvSpPr txBox="1"/>
          <p:nvPr/>
        </p:nvSpPr>
        <p:spPr>
          <a:xfrm>
            <a:off x="414675" y="4514500"/>
            <a:ext cx="55212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600" dirty="0" smtClean="0"/>
              <a:t>[5]</a:t>
            </a:r>
            <a:r>
              <a:rPr lang="en-GB" sz="600" dirty="0" smtClean="0">
                <a:solidFill>
                  <a:schemeClr val="dk1"/>
                </a:solidFill>
              </a:rPr>
              <a:t> </a:t>
            </a:r>
            <a:r>
              <a:rPr lang="en-GB" sz="600" dirty="0">
                <a:solidFill>
                  <a:schemeClr val="dk1"/>
                </a:solidFill>
              </a:rPr>
              <a:t>“</a:t>
            </a:r>
            <a:r>
              <a:rPr lang="en-GB" sz="600" dirty="0" err="1">
                <a:solidFill>
                  <a:schemeClr val="dk1"/>
                </a:solidFill>
              </a:rPr>
              <a:t>Edsger</a:t>
            </a:r>
            <a:r>
              <a:rPr lang="en-GB" sz="600" dirty="0">
                <a:solidFill>
                  <a:schemeClr val="dk1"/>
                </a:solidFill>
              </a:rPr>
              <a:t> W. Dijkstra • IEEE Computer Society,” </a:t>
            </a:r>
            <a:r>
              <a:rPr lang="en-GB" sz="600" i="1" dirty="0" err="1">
                <a:solidFill>
                  <a:schemeClr val="dk1"/>
                </a:solidFill>
              </a:rPr>
              <a:t>Edsger</a:t>
            </a:r>
            <a:r>
              <a:rPr lang="en-GB" sz="600" i="1" dirty="0">
                <a:solidFill>
                  <a:schemeClr val="dk1"/>
                </a:solidFill>
              </a:rPr>
              <a:t> W. Dijkstra • IEEE Computer Society</a:t>
            </a:r>
            <a:r>
              <a:rPr lang="en-GB" sz="600" dirty="0">
                <a:solidFill>
                  <a:schemeClr val="dk1"/>
                </a:solidFill>
              </a:rPr>
              <a:t>. [Online]. Available at: https://www.computer.org/web/awards/goode-edsger-dijkstra. [Accessed: 10-Apr-2016]. </a:t>
            </a:r>
          </a:p>
          <a:p>
            <a:pPr lvl="0" rtl="0">
              <a:spcBef>
                <a:spcPts val="0"/>
              </a:spcBef>
              <a:buNone/>
            </a:pPr>
            <a:endParaRPr sz="6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altLang="zh-CN" sz="600" dirty="0" smtClean="0"/>
              <a:t>【</a:t>
            </a:r>
            <a:r>
              <a:rPr lang="en-GB" sz="600" dirty="0" smtClean="0"/>
              <a:t>6</a:t>
            </a:r>
            <a:r>
              <a:rPr lang="en-GB" sz="600" dirty="0" smtClean="0"/>
              <a:t>] </a:t>
            </a:r>
            <a:r>
              <a:rPr lang="en-GB" sz="600" dirty="0">
                <a:solidFill>
                  <a:schemeClr val="dk1"/>
                </a:solidFill>
              </a:rPr>
              <a:t>ECE 297, Lecture #15, "Breadth First Search", 2016.</a:t>
            </a:r>
          </a:p>
        </p:txBody>
      </p:sp>
    </p:spTree>
    <p:extLst>
      <p:ext uri="{BB962C8B-B14F-4D97-AF65-F5344CB8AC3E}">
        <p14:creationId xmlns:p14="http://schemas.microsoft.com/office/powerpoint/2010/main" val="18852320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Design Principles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653925" y="1476125"/>
            <a:ext cx="5486400" cy="322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1733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Advancement - A* algorithm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An extension of Dijkstra’s shortest path </a:t>
            </a:r>
            <a:r>
              <a:rPr lang="en-GB" dirty="0" smtClean="0"/>
              <a:t>algorithm [</a:t>
            </a:r>
            <a:r>
              <a:rPr lang="en-GB" dirty="0"/>
              <a:t>7</a:t>
            </a:r>
            <a:r>
              <a:rPr lang="en-GB" dirty="0" smtClean="0"/>
              <a:t>]</a:t>
            </a:r>
            <a:endParaRPr lang="en-GB" dirty="0"/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Improved by P. Hart, N. Nilsson and B. Raphael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First described in 1968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Advantages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Narrower expansion area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Faster calculating time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56950" y="0"/>
            <a:ext cx="28635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find the shortest path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224" y="2258874"/>
            <a:ext cx="2863499" cy="228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20</a:t>
            </a:fld>
            <a:endParaRPr lang="en-GB"/>
          </a:p>
        </p:txBody>
      </p:sp>
      <p:sp>
        <p:nvSpPr>
          <p:cNvPr id="296" name="Shape 296"/>
          <p:cNvSpPr txBox="1"/>
          <p:nvPr/>
        </p:nvSpPr>
        <p:spPr>
          <a:xfrm>
            <a:off x="6086891" y="4547525"/>
            <a:ext cx="3031800" cy="2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 dirty="0" smtClean="0"/>
              <a:t>Figure 21: Example </a:t>
            </a:r>
            <a:r>
              <a:rPr lang="en-GB" sz="900" dirty="0"/>
              <a:t>of A* </a:t>
            </a:r>
            <a:r>
              <a:rPr lang="en-GB" sz="900" dirty="0" smtClean="0"/>
              <a:t>algorithm [8]</a:t>
            </a:r>
            <a:endParaRPr lang="en-GB" sz="900" dirty="0"/>
          </a:p>
        </p:txBody>
      </p:sp>
      <p:sp>
        <p:nvSpPr>
          <p:cNvPr id="297" name="Shape 297"/>
          <p:cNvSpPr txBox="1"/>
          <p:nvPr/>
        </p:nvSpPr>
        <p:spPr>
          <a:xfrm>
            <a:off x="575625" y="4317575"/>
            <a:ext cx="5230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1925" lvl="0" indent="-180975" rtl="0">
              <a:lnSpc>
                <a:spcPct val="115000"/>
              </a:lnSpc>
              <a:spcBef>
                <a:spcPts val="1000"/>
              </a:spcBef>
              <a:buNone/>
            </a:pPr>
            <a:r>
              <a:rPr lang="en-GB" sz="600" dirty="0" smtClean="0">
                <a:solidFill>
                  <a:schemeClr val="dk1"/>
                </a:solidFill>
              </a:rPr>
              <a:t>[7] </a:t>
            </a:r>
            <a:r>
              <a:rPr lang="en-GB" sz="600" dirty="0">
                <a:solidFill>
                  <a:schemeClr val="dk1"/>
                </a:solidFill>
              </a:rPr>
              <a:t>“Amit’s A* Pages   From Red Blob Games,” </a:t>
            </a:r>
            <a:r>
              <a:rPr lang="en-GB" sz="600" i="1" dirty="0">
                <a:solidFill>
                  <a:schemeClr val="dk1"/>
                </a:solidFill>
              </a:rPr>
              <a:t>Amit’s A* Pages</a:t>
            </a:r>
            <a:r>
              <a:rPr lang="en-GB" sz="600" dirty="0">
                <a:solidFill>
                  <a:schemeClr val="dk1"/>
                </a:solidFill>
              </a:rPr>
              <a:t>. [Online]. Available at: http://theory.stanford.edu/~amitp/gameprogramming/. [Accessed: 11-Apr-2016]. </a:t>
            </a:r>
          </a:p>
          <a:p>
            <a:pPr marL="161925" lvl="0" indent="-250825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600" dirty="0" smtClean="0">
                <a:solidFill>
                  <a:schemeClr val="dk1"/>
                </a:solidFill>
              </a:rPr>
              <a:t>[8] ECE </a:t>
            </a:r>
            <a:r>
              <a:rPr lang="en-GB" sz="600" dirty="0">
                <a:solidFill>
                  <a:schemeClr val="dk1"/>
                </a:solidFill>
              </a:rPr>
              <a:t>297, Lecture #16, "Faster Graph Search", 2016</a:t>
            </a:r>
          </a:p>
        </p:txBody>
      </p:sp>
    </p:spTree>
    <p:extLst>
      <p:ext uri="{BB962C8B-B14F-4D97-AF65-F5344CB8AC3E}">
        <p14:creationId xmlns:p14="http://schemas.microsoft.com/office/powerpoint/2010/main" val="30485856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Dijkstra v.s. A*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56950" y="0"/>
            <a:ext cx="32844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Economica"/>
                <a:ea typeface="Economica"/>
                <a:cs typeface="Economica"/>
                <a:sym typeface="Economica"/>
              </a:rPr>
              <a:t>To find the shortest path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graphicFrame>
        <p:nvGraphicFramePr>
          <p:cNvPr id="306" name="Shape 306"/>
          <p:cNvGraphicFramePr/>
          <p:nvPr/>
        </p:nvGraphicFramePr>
        <p:xfrm>
          <a:off x="562575" y="1604475"/>
          <a:ext cx="8018850" cy="2621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8925"/>
                <a:gridCol w="3033275"/>
                <a:gridCol w="310665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Test cases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Dijkstra’s shortest path algorithm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A* algorithm 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Multiple destinations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Supported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Not Supported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Searching key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Traveling time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Heuristics method: 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Traveling time + Estimated time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Expansion type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Radial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Unidirectional 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Calculating speed of very hard London map*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18s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11s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21</a:t>
            </a:fld>
            <a:endParaRPr lang="en-GB"/>
          </a:p>
        </p:txBody>
      </p:sp>
      <p:sp>
        <p:nvSpPr>
          <p:cNvPr id="308" name="Shape 308"/>
          <p:cNvSpPr txBox="1"/>
          <p:nvPr/>
        </p:nvSpPr>
        <p:spPr>
          <a:xfrm>
            <a:off x="600375" y="4710225"/>
            <a:ext cx="6660000" cy="29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*Note: The calculating speed comes from public case “Very hard London” in milestone 3</a:t>
            </a:r>
          </a:p>
        </p:txBody>
      </p:sp>
    </p:spTree>
    <p:extLst>
      <p:ext uri="{BB962C8B-B14F-4D97-AF65-F5344CB8AC3E}">
        <p14:creationId xmlns:p14="http://schemas.microsoft.com/office/powerpoint/2010/main" val="36091906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Background information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Defined by W. R. Hamilton and Thomas </a:t>
            </a:r>
            <a:r>
              <a:rPr lang="en-GB" dirty="0" err="1"/>
              <a:t>Kirkman</a:t>
            </a:r>
            <a:r>
              <a:rPr lang="en-GB" dirty="0"/>
              <a:t> in 1800s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High complexity 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O(M^2*(2N)!)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Need 1.6 * 10^77 years to solve(M =10, N =30</a:t>
            </a:r>
            <a:r>
              <a:rPr lang="en-GB" dirty="0" smtClean="0"/>
              <a:t>) [9]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An unsolved problem 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Need to use </a:t>
            </a:r>
            <a:r>
              <a:rPr lang="en-GB" dirty="0">
                <a:solidFill>
                  <a:srgbClr val="FF0000"/>
                </a:solidFill>
              </a:rPr>
              <a:t>heuristics </a:t>
            </a:r>
            <a:r>
              <a:rPr lang="en-GB" dirty="0"/>
              <a:t>to solve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Focusing on optimization process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5" name="Shape 315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25" y="1733200"/>
            <a:ext cx="3523551" cy="20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22</a:t>
            </a:fld>
            <a:endParaRPr lang="en-GB"/>
          </a:p>
        </p:txBody>
      </p:sp>
      <p:sp>
        <p:nvSpPr>
          <p:cNvPr id="320" name="Shape 320"/>
          <p:cNvSpPr txBox="1"/>
          <p:nvPr/>
        </p:nvSpPr>
        <p:spPr>
          <a:xfrm>
            <a:off x="5762475" y="3817900"/>
            <a:ext cx="2909100" cy="2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 dirty="0" smtClean="0"/>
              <a:t>Figure 22: Example </a:t>
            </a:r>
            <a:r>
              <a:rPr lang="en-GB" sz="900" dirty="0"/>
              <a:t>of traveling salesman problem </a:t>
            </a:r>
            <a:r>
              <a:rPr lang="en-GB" sz="900" dirty="0" smtClean="0"/>
              <a:t>[4]</a:t>
            </a:r>
            <a:endParaRPr lang="en-GB" sz="900" dirty="0"/>
          </a:p>
        </p:txBody>
      </p:sp>
      <p:sp>
        <p:nvSpPr>
          <p:cNvPr id="10" name="Shape 251"/>
          <p:cNvSpPr txBox="1"/>
          <p:nvPr/>
        </p:nvSpPr>
        <p:spPr>
          <a:xfrm>
            <a:off x="526125" y="4608675"/>
            <a:ext cx="3001800" cy="36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1925" lvl="0" indent="-250825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800" dirty="0" smtClean="0">
                <a:solidFill>
                  <a:schemeClr val="dk1"/>
                </a:solidFill>
              </a:rPr>
              <a:t>[4] </a:t>
            </a:r>
            <a:r>
              <a:rPr lang="en-GB" sz="800" dirty="0">
                <a:solidFill>
                  <a:schemeClr val="dk1"/>
                </a:solidFill>
              </a:rPr>
              <a:t>ECE 297, Lecture #18, "Traveling Courier 2", 2016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418562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-GB"/>
              <a:t>Greedy Algorithm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Problem solving </a:t>
            </a:r>
            <a:r>
              <a:rPr lang="en-GB" dirty="0">
                <a:solidFill>
                  <a:srgbClr val="FF0000"/>
                </a:solidFill>
              </a:rPr>
              <a:t>heuristics </a:t>
            </a:r>
            <a:r>
              <a:rPr lang="en-GB" dirty="0"/>
              <a:t>to approach local minimal 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-"/>
            </a:pPr>
            <a:r>
              <a:rPr lang="en-GB" dirty="0"/>
              <a:t>Split complicated problem into many pieces 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Compatible with shortest path algorithm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 dirty="0"/>
              <a:t>Can apply </a:t>
            </a:r>
            <a:r>
              <a:rPr lang="en-GB" dirty="0">
                <a:solidFill>
                  <a:srgbClr val="FF0000"/>
                </a:solidFill>
              </a:rPr>
              <a:t>Dijkstra’s shortest path algorithm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-"/>
            </a:pPr>
            <a:r>
              <a:rPr lang="en-GB" dirty="0"/>
              <a:t>Reduce the complexity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dirty="0"/>
              <a:t>O(M*N*2)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7" name="Shape 327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050" y="1865558"/>
            <a:ext cx="3527950" cy="2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23</a:t>
            </a:fld>
            <a:endParaRPr lang="en-GB"/>
          </a:p>
        </p:txBody>
      </p:sp>
      <p:sp>
        <p:nvSpPr>
          <p:cNvPr id="332" name="Shape 332"/>
          <p:cNvSpPr txBox="1"/>
          <p:nvPr/>
        </p:nvSpPr>
        <p:spPr>
          <a:xfrm>
            <a:off x="5817476" y="4282900"/>
            <a:ext cx="2470149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 dirty="0" smtClean="0"/>
              <a:t>Figure 23: Solution </a:t>
            </a:r>
            <a:r>
              <a:rPr lang="en-GB" sz="900" dirty="0"/>
              <a:t>by greedy </a:t>
            </a:r>
            <a:r>
              <a:rPr lang="en-GB" sz="900" dirty="0" smtClean="0"/>
              <a:t>algorithm [4]</a:t>
            </a:r>
            <a:endParaRPr lang="en-GB" sz="900" dirty="0"/>
          </a:p>
        </p:txBody>
      </p:sp>
      <p:sp>
        <p:nvSpPr>
          <p:cNvPr id="10" name="Shape 251"/>
          <p:cNvSpPr txBox="1"/>
          <p:nvPr/>
        </p:nvSpPr>
        <p:spPr>
          <a:xfrm>
            <a:off x="536600" y="4698587"/>
            <a:ext cx="3001800" cy="36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61925" lvl="0" indent="-250825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800" dirty="0" smtClean="0">
                <a:solidFill>
                  <a:schemeClr val="dk1"/>
                </a:solidFill>
              </a:rPr>
              <a:t>[4] </a:t>
            </a:r>
            <a:r>
              <a:rPr lang="en-GB" sz="800" dirty="0">
                <a:solidFill>
                  <a:schemeClr val="dk1"/>
                </a:solidFill>
              </a:rPr>
              <a:t>ECE 297, Lecture #18, "Traveling Courier 2", 2016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8670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Two-opt Optimization 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sp>
        <p:nvSpPr>
          <p:cNvPr id="341" name="Shape 341"/>
          <p:cNvSpPr/>
          <p:nvPr/>
        </p:nvSpPr>
        <p:spPr>
          <a:xfrm>
            <a:off x="1390650" y="1194275"/>
            <a:ext cx="31215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Current visited order </a:t>
            </a:r>
          </a:p>
        </p:txBody>
      </p:sp>
      <p:sp>
        <p:nvSpPr>
          <p:cNvPr id="342" name="Shape 342"/>
          <p:cNvSpPr/>
          <p:nvPr/>
        </p:nvSpPr>
        <p:spPr>
          <a:xfrm>
            <a:off x="1390650" y="1736000"/>
            <a:ext cx="31215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New order after swapping </a:t>
            </a:r>
          </a:p>
        </p:txBody>
      </p:sp>
      <p:sp>
        <p:nvSpPr>
          <p:cNvPr id="343" name="Shape 343"/>
          <p:cNvSpPr/>
          <p:nvPr/>
        </p:nvSpPr>
        <p:spPr>
          <a:xfrm>
            <a:off x="1390650" y="2284450"/>
            <a:ext cx="31215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Check the legality of new order</a:t>
            </a:r>
          </a:p>
        </p:txBody>
      </p:sp>
      <p:sp>
        <p:nvSpPr>
          <p:cNvPr id="344" name="Shape 344"/>
          <p:cNvSpPr/>
          <p:nvPr/>
        </p:nvSpPr>
        <p:spPr>
          <a:xfrm>
            <a:off x="1390650" y="2843387"/>
            <a:ext cx="31215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Calculate new traveling time</a:t>
            </a:r>
          </a:p>
        </p:txBody>
      </p:sp>
      <p:sp>
        <p:nvSpPr>
          <p:cNvPr id="345" name="Shape 345"/>
          <p:cNvSpPr/>
          <p:nvPr/>
        </p:nvSpPr>
        <p:spPr>
          <a:xfrm>
            <a:off x="960450" y="3407575"/>
            <a:ext cx="39819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Compare new traveling time with original one </a:t>
            </a:r>
          </a:p>
        </p:txBody>
      </p:sp>
      <p:sp>
        <p:nvSpPr>
          <p:cNvPr id="346" name="Shape 346"/>
          <p:cNvSpPr/>
          <p:nvPr/>
        </p:nvSpPr>
        <p:spPr>
          <a:xfrm>
            <a:off x="1158600" y="3950800"/>
            <a:ext cx="3585600" cy="315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/>
              <a:t>Record new traveling time and new order</a:t>
            </a:r>
          </a:p>
        </p:txBody>
      </p:sp>
      <p:cxnSp>
        <p:nvCxnSpPr>
          <p:cNvPr id="347" name="Shape 347"/>
          <p:cNvCxnSpPr>
            <a:stCxn id="341" idx="2"/>
            <a:endCxn id="342" idx="0"/>
          </p:cNvCxnSpPr>
          <p:nvPr/>
        </p:nvCxnSpPr>
        <p:spPr>
          <a:xfrm>
            <a:off x="2951400" y="1509875"/>
            <a:ext cx="0" cy="226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8" name="Shape 348"/>
          <p:cNvCxnSpPr>
            <a:endCxn id="343" idx="0"/>
          </p:cNvCxnSpPr>
          <p:nvPr/>
        </p:nvCxnSpPr>
        <p:spPr>
          <a:xfrm>
            <a:off x="2946300" y="2054950"/>
            <a:ext cx="5100" cy="22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9" name="Shape 349"/>
          <p:cNvCxnSpPr/>
          <p:nvPr/>
        </p:nvCxnSpPr>
        <p:spPr>
          <a:xfrm>
            <a:off x="2941125" y="3168537"/>
            <a:ext cx="5100" cy="22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0" name="Shape 350"/>
          <p:cNvCxnSpPr/>
          <p:nvPr/>
        </p:nvCxnSpPr>
        <p:spPr>
          <a:xfrm>
            <a:off x="2948850" y="2614837"/>
            <a:ext cx="5100" cy="22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1" name="Shape 351"/>
          <p:cNvCxnSpPr/>
          <p:nvPr/>
        </p:nvCxnSpPr>
        <p:spPr>
          <a:xfrm>
            <a:off x="2948850" y="3721300"/>
            <a:ext cx="5100" cy="22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4524550" y="2444875"/>
            <a:ext cx="134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3" name="Shape 353"/>
          <p:cNvCxnSpPr/>
          <p:nvPr/>
        </p:nvCxnSpPr>
        <p:spPr>
          <a:xfrm rot="10800000">
            <a:off x="5849000" y="1355450"/>
            <a:ext cx="6300" cy="109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4" name="Shape 354"/>
          <p:cNvCxnSpPr/>
          <p:nvPr/>
        </p:nvCxnSpPr>
        <p:spPr>
          <a:xfrm>
            <a:off x="4951625" y="3571350"/>
            <a:ext cx="903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5" name="Shape 355"/>
          <p:cNvCxnSpPr/>
          <p:nvPr/>
        </p:nvCxnSpPr>
        <p:spPr>
          <a:xfrm>
            <a:off x="5861475" y="2451050"/>
            <a:ext cx="6300" cy="112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6" name="Shape 356"/>
          <p:cNvCxnSpPr>
            <a:endCxn id="341" idx="3"/>
          </p:cNvCxnSpPr>
          <p:nvPr/>
        </p:nvCxnSpPr>
        <p:spPr>
          <a:xfrm rot="10800000">
            <a:off x="4512150" y="1352075"/>
            <a:ext cx="1343100" cy="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7" name="Shape 357"/>
          <p:cNvSpPr txBox="1"/>
          <p:nvPr/>
        </p:nvSpPr>
        <p:spPr>
          <a:xfrm>
            <a:off x="2910175" y="2568700"/>
            <a:ext cx="12243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If new order is legal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4593925" y="2246800"/>
            <a:ext cx="1343100" cy="1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If new order is illegal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2910175" y="3723887"/>
            <a:ext cx="2259300" cy="2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If new traveling time is smaller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5138125" y="3373275"/>
            <a:ext cx="581100" cy="2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Else</a:t>
            </a:r>
          </a:p>
        </p:txBody>
      </p:sp>
      <p:cxnSp>
        <p:nvCxnSpPr>
          <p:cNvPr id="361" name="Shape 361"/>
          <p:cNvCxnSpPr/>
          <p:nvPr/>
        </p:nvCxnSpPr>
        <p:spPr>
          <a:xfrm>
            <a:off x="5861475" y="3577550"/>
            <a:ext cx="6300" cy="526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2" name="Shape 362"/>
          <p:cNvCxnSpPr/>
          <p:nvPr/>
        </p:nvCxnSpPr>
        <p:spPr>
          <a:xfrm>
            <a:off x="4747375" y="4109850"/>
            <a:ext cx="1126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3" name="Shape 363"/>
          <p:cNvSpPr txBox="1"/>
          <p:nvPr/>
        </p:nvSpPr>
        <p:spPr>
          <a:xfrm>
            <a:off x="4716925" y="4071225"/>
            <a:ext cx="1423500" cy="2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If not finished or timeout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910175" y="1468925"/>
            <a:ext cx="903600" cy="2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/>
              <a:t>Black box 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24</a:t>
            </a:fld>
            <a:endParaRPr lang="en-GB"/>
          </a:p>
        </p:txBody>
      </p:sp>
      <p:sp>
        <p:nvSpPr>
          <p:cNvPr id="31" name="Shape 250"/>
          <p:cNvSpPr txBox="1"/>
          <p:nvPr/>
        </p:nvSpPr>
        <p:spPr>
          <a:xfrm>
            <a:off x="1665025" y="4406590"/>
            <a:ext cx="40542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GB" sz="900" dirty="0" smtClean="0">
                <a:solidFill>
                  <a:schemeClr val="dk1"/>
                </a:solidFill>
              </a:rPr>
              <a:t>Figure 24: Example </a:t>
            </a:r>
            <a:r>
              <a:rPr lang="en-GB" sz="900" dirty="0">
                <a:solidFill>
                  <a:schemeClr val="dk1"/>
                </a:solidFill>
              </a:rPr>
              <a:t>of traveling salesman problem </a:t>
            </a:r>
          </a:p>
        </p:txBody>
      </p:sp>
    </p:spTree>
    <p:extLst>
      <p:ext uri="{BB962C8B-B14F-4D97-AF65-F5344CB8AC3E}">
        <p14:creationId xmlns:p14="http://schemas.microsoft.com/office/powerpoint/2010/main" val="24321706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Swapping method 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Method of exhaustion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With O((N-1)!) complexity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Lead to the best solution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Too much calculations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Small improvement in limited time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925" y="1035675"/>
            <a:ext cx="2280424" cy="3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7555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Swapping method 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Random swapping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Infinite operations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Hard to evaluate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974" y="2240650"/>
            <a:ext cx="3245674" cy="11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2069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Swapping method 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Engineered swapping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Increase randomness in limited operations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Significant improvement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75" y="967875"/>
            <a:ext cx="2174600" cy="36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8097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Swapping method 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-GB"/>
              <a:t>Engineered swapping has overwhelming advantage than other two methods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56950" y="0"/>
            <a:ext cx="3761100" cy="5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solve traveling salesman problem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7148950" y="0"/>
            <a:ext cx="18507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Jixiong(Jason) Deng</a:t>
            </a:r>
          </a:p>
        </p:txBody>
      </p:sp>
      <p:graphicFrame>
        <p:nvGraphicFramePr>
          <p:cNvPr id="404" name="Shape 404"/>
          <p:cNvGraphicFramePr/>
          <p:nvPr/>
        </p:nvGraphicFramePr>
        <p:xfrm>
          <a:off x="370150" y="1704600"/>
          <a:ext cx="836245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5025"/>
                <a:gridCol w="2032475"/>
                <a:gridCol w="2032475"/>
                <a:gridCol w="2032475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Test cases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Method of exhaustion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Random swapping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b="1"/>
                        <a:t>Engineered swapping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Operations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(N-1)!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INF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NlogN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Terminated condition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Timeout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Timeout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Finish swapping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Improvement*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&lt;10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stable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&gt;50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28</a:t>
            </a:fld>
            <a:endParaRPr lang="en-GB"/>
          </a:p>
        </p:txBody>
      </p:sp>
      <p:sp>
        <p:nvSpPr>
          <p:cNvPr id="406" name="Shape 406"/>
          <p:cNvSpPr txBox="1"/>
          <p:nvPr/>
        </p:nvSpPr>
        <p:spPr>
          <a:xfrm>
            <a:off x="370150" y="4394575"/>
            <a:ext cx="8449800" cy="2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100"/>
              <a:t>*Note: Improvement scores come from the leaderboard on </a:t>
            </a:r>
            <a:r>
              <a:rPr lang="en-GB" sz="1100">
                <a:solidFill>
                  <a:schemeClr val="dk1"/>
                </a:solidFill>
              </a:rPr>
              <a:t>http://ug251.eecg.utoronto.ca/ece297s/contest/final.html</a:t>
            </a:r>
            <a:r>
              <a:rPr lang="en-GB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5296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Design Idea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A platform for businesses to: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List items for sale, its inventory and price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A place to advertise and to spread the word</a:t>
            </a:r>
          </a:p>
          <a:p>
            <a:pPr marL="914400" lvl="1" indent="-228600">
              <a:spcBef>
                <a:spcPts val="0"/>
              </a:spcBef>
              <a:buChar char="-"/>
            </a:pPr>
            <a:r>
              <a:rPr lang="en-GB"/>
              <a:t>Announce sales and special deals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29</a:t>
            </a:fld>
            <a:endParaRPr lang="en-GB"/>
          </a:p>
        </p:txBody>
      </p:sp>
      <p:sp>
        <p:nvSpPr>
          <p:cNvPr id="414" name="Shape 414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23818420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Presentation Agenda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/>
              <a:t>GIS demonstration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/>
              <a:t>Features of our design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/>
              <a:t>Technical aspects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/>
              <a:t>What do we have in mind for the future?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-GB"/>
              <a:t>Questions and answers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3</a:t>
            </a:r>
            <a:endParaRPr lang="en-GB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Design will...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Store information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Address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Phone number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Website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Users can compares prices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Check if the item is in stock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Get the shortest route to the store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30</a:t>
            </a:fld>
            <a:endParaRPr lang="en-GB"/>
          </a:p>
        </p:txBody>
      </p:sp>
      <p:sp>
        <p:nvSpPr>
          <p:cNvPr id="422" name="Shape 422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9971631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it Works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-GB"/>
              <a:t>User make a search</a:t>
            </a: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r="9885"/>
          <a:stretch/>
        </p:blipFill>
        <p:spPr>
          <a:xfrm>
            <a:off x="526900" y="3830824"/>
            <a:ext cx="6621824" cy="9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950" y="662600"/>
            <a:ext cx="3933349" cy="302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-2541527">
            <a:off x="3490438" y="2962712"/>
            <a:ext cx="1119223" cy="564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sp>
        <p:nvSpPr>
          <p:cNvPr id="433" name="Shape 433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20229198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How it Works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 startAt="2"/>
            </a:pPr>
            <a:r>
              <a:rPr lang="en-GB"/>
              <a:t>Click the stores to view all the items for sale, its price and quantity remaining 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50" y="2153500"/>
            <a:ext cx="7815424" cy="22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32</a:t>
            </a:fld>
            <a:endParaRPr lang="en-GB"/>
          </a:p>
        </p:txBody>
      </p:sp>
      <p:sp>
        <p:nvSpPr>
          <p:cNvPr id="442" name="Shape 442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  <p:sp>
        <p:nvSpPr>
          <p:cNvPr id="443" name="Shape 443"/>
          <p:cNvSpPr/>
          <p:nvPr/>
        </p:nvSpPr>
        <p:spPr>
          <a:xfrm>
            <a:off x="6296000" y="4088875"/>
            <a:ext cx="1297500" cy="29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606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How it Works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 startAt="3"/>
            </a:pPr>
            <a:r>
              <a:rPr lang="en-GB"/>
              <a:t>Get directions to the store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50" y="1778125"/>
            <a:ext cx="4218540" cy="29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33</a:t>
            </a:fld>
            <a:endParaRPr lang="en-GB"/>
          </a:p>
        </p:txBody>
      </p:sp>
      <p:sp>
        <p:nvSpPr>
          <p:cNvPr id="452" name="Shape 452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7179533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Target Market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Small businesses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Local and family businesses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GB"/>
              <a:t>Businesses that are just starting up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694025" y="3265174"/>
            <a:ext cx="1778425" cy="13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34</a:t>
            </a:fld>
            <a:endParaRPr lang="en-GB"/>
          </a:p>
        </p:txBody>
      </p:sp>
      <p:sp>
        <p:nvSpPr>
          <p:cNvPr id="461" name="Shape 461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286069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35</a:t>
            </a:fld>
            <a:endParaRPr lang="en-GB"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0" y="270200"/>
            <a:ext cx="4568475" cy="457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74" y="243850"/>
            <a:ext cx="4321750" cy="17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4858962" y="4293225"/>
            <a:ext cx="3918600" cy="4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S. Branch, "Key Small Business Statistics - August 2013  —How many businesses are there in Canada? - SME Research and Statistics", </a:t>
            </a:r>
            <a:r>
              <a:rPr lang="en-GB" sz="8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Ic.gc.ca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2013. [Online]. Available: http://www.ic.gc.ca/eic/site/061.nsf/eng/02804.html. </a:t>
            </a:r>
          </a:p>
        </p:txBody>
      </p:sp>
      <p:sp>
        <p:nvSpPr>
          <p:cNvPr id="470" name="Shape 470"/>
          <p:cNvSpPr/>
          <p:nvPr/>
        </p:nvSpPr>
        <p:spPr>
          <a:xfrm>
            <a:off x="1468625" y="2626850"/>
            <a:ext cx="428100" cy="1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1468625" y="4181975"/>
            <a:ext cx="428100" cy="35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7318650" y="1094225"/>
            <a:ext cx="393300" cy="26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780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do Small Business Currently Advertise?</a:t>
            </a:r>
          </a:p>
        </p:txBody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Flyers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Posters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Value additions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Referral networks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Follow-up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sz="1600" dirty="0"/>
              <a:t>Cold calling</a:t>
            </a:r>
          </a:p>
          <a:p>
            <a:pPr marL="457200" lvl="0" indent="-228600">
              <a:spcBef>
                <a:spcPts val="0"/>
              </a:spcBef>
            </a:pPr>
            <a:r>
              <a:rPr lang="en-GB" sz="1600" dirty="0"/>
              <a:t>The internet</a:t>
            </a:r>
          </a:p>
        </p:txBody>
      </p:sp>
      <p:sp>
        <p:nvSpPr>
          <p:cNvPr id="479" name="Shape 4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36</a:t>
            </a:fld>
            <a:endParaRPr lang="en-GB"/>
          </a:p>
        </p:txBody>
      </p:sp>
      <p:sp>
        <p:nvSpPr>
          <p:cNvPr id="480" name="Shape 480"/>
          <p:cNvSpPr txBox="1"/>
          <p:nvPr/>
        </p:nvSpPr>
        <p:spPr>
          <a:xfrm>
            <a:off x="370150" y="4545500"/>
            <a:ext cx="7010400" cy="42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 dirty="0" smtClean="0">
                <a:latin typeface="Open Sans"/>
                <a:ea typeface="Open Sans"/>
                <a:cs typeface="Open Sans"/>
                <a:sym typeface="Open Sans"/>
              </a:rPr>
              <a:t>[9] </a:t>
            </a:r>
            <a:r>
              <a:rPr lang="en-GB" sz="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GB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Beattie, "7 Popular Marketing Techniques For Small Businesses | Investopedia", </a:t>
            </a:r>
            <a:r>
              <a:rPr lang="en-GB" sz="8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Investopedia</a:t>
            </a:r>
            <a:r>
              <a:rPr lang="en-GB" sz="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2011. [Online]. Available: http://www.investopedia.com/articles/financial-theory/11/small-business-marketing-techniques.asp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4412975" y="2383650"/>
            <a:ext cx="3913800" cy="12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b="1"/>
              <a:t>10% Converted sales!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3276851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Competitors!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5824" t="26895" r="16346" b="28582"/>
          <a:stretch/>
        </p:blipFill>
        <p:spPr>
          <a:xfrm>
            <a:off x="585050" y="1328525"/>
            <a:ext cx="3032787" cy="11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772637" y="1779550"/>
            <a:ext cx="3176800" cy="11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784575" y="3531700"/>
            <a:ext cx="2710075" cy="12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21530" b="22487"/>
          <a:stretch/>
        </p:blipFill>
        <p:spPr>
          <a:xfrm>
            <a:off x="1038850" y="3222549"/>
            <a:ext cx="3810000" cy="11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37</a:t>
            </a:fld>
            <a:endParaRPr lang="en-GB"/>
          </a:p>
        </p:txBody>
      </p:sp>
      <p:sp>
        <p:nvSpPr>
          <p:cNvPr id="493" name="Shape 493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38109458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Competitors!</a:t>
            </a: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5824" t="26895" r="16346" b="28582"/>
          <a:stretch/>
        </p:blipFill>
        <p:spPr>
          <a:xfrm>
            <a:off x="585050" y="1328525"/>
            <a:ext cx="3032787" cy="11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772637" y="1779550"/>
            <a:ext cx="3176800" cy="11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784575" y="3531700"/>
            <a:ext cx="2710075" cy="129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21530" b="22487"/>
          <a:stretch/>
        </p:blipFill>
        <p:spPr>
          <a:xfrm>
            <a:off x="1038850" y="3222549"/>
            <a:ext cx="3810000" cy="11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957462" y="2616750"/>
            <a:ext cx="29553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/>
              <a:t>Guide users to websites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5714962" y="2879806"/>
            <a:ext cx="2955300" cy="65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/>
              <a:t>Only online sales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b="1"/>
              <a:t>Cannot compare prices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776900" y="2448350"/>
            <a:ext cx="426150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599025" y="3531700"/>
            <a:ext cx="426149" cy="6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-1050218">
            <a:off x="3103525" y="2265275"/>
            <a:ext cx="426150" cy="65191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1712812" y="4388350"/>
            <a:ext cx="29553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b="1"/>
              <a:t>Only compare prices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 rot="-4850253">
            <a:off x="1205875" y="4256675"/>
            <a:ext cx="639264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38</a:t>
            </a:fld>
            <a:endParaRPr lang="en-GB"/>
          </a:p>
        </p:txBody>
      </p:sp>
      <p:sp>
        <p:nvSpPr>
          <p:cNvPr id="511" name="Shape 511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2183153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We will have...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The ability to compare prices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Identify the location of the store on the map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Find the shortest route to store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GB"/>
              <a:t>Check the quantity in stock 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618675" y="2464399"/>
            <a:ext cx="2056874" cy="17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39</a:t>
            </a:fld>
            <a:endParaRPr lang="en-GB"/>
          </a:p>
        </p:txBody>
      </p:sp>
      <p:sp>
        <p:nvSpPr>
          <p:cNvPr id="520" name="Shape 520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1361900" y="3378600"/>
            <a:ext cx="3700500" cy="12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b="1"/>
              <a:t>All in one solution!</a:t>
            </a:r>
          </a:p>
        </p:txBody>
      </p:sp>
    </p:spTree>
    <p:extLst>
      <p:ext uri="{BB962C8B-B14F-4D97-AF65-F5344CB8AC3E}">
        <p14:creationId xmlns:p14="http://schemas.microsoft.com/office/powerpoint/2010/main" val="14529657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Current Design - Map for </a:t>
            </a:r>
            <a:r>
              <a:rPr lang="en-GB" dirty="0" smtClean="0"/>
              <a:t>travellers</a:t>
            </a:r>
            <a:endParaRPr lang="en-GB" dirty="0"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150" y="1769688"/>
            <a:ext cx="3642600" cy="25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Yuxi (June) Cai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348046630"/>
              </p:ext>
            </p:extLst>
          </p:nvPr>
        </p:nvGraphicFramePr>
        <p:xfrm>
          <a:off x="-345859" y="867530"/>
          <a:ext cx="6041809" cy="392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187075" y="3576591"/>
            <a:ext cx="1804025" cy="369332"/>
          </a:xfrm>
          <a:prstGeom prst="rect">
            <a:avLst/>
          </a:prstGeom>
          <a:solidFill>
            <a:schemeClr val="bg2">
              <a:alpha val="70000"/>
            </a:schemeClr>
          </a:solidFill>
          <a:ln w="19050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Search bar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26" y="3481251"/>
            <a:ext cx="2432990" cy="1200329"/>
          </a:xfrm>
          <a:prstGeom prst="rect">
            <a:avLst/>
          </a:prstGeom>
          <a:solidFill>
            <a:schemeClr val="bg2">
              <a:alpha val="70000"/>
            </a:schemeClr>
          </a:solidFill>
          <a:ln w="19050"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Subway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Navigation Information for drivers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Shape 332"/>
          <p:cNvSpPr txBox="1"/>
          <p:nvPr/>
        </p:nvSpPr>
        <p:spPr>
          <a:xfrm>
            <a:off x="6241024" y="4282900"/>
            <a:ext cx="2366947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1: An Overview of our map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Implementation Plan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Gather information of stores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Address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Phone numbers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Websites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Develop product graphics menu for each store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Develop a user interface for business owners to update information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-GB"/>
              <a:t>Design a website to advertise and allow users to download our GIS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237049" y="809924"/>
            <a:ext cx="1922000" cy="14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40</a:t>
            </a:fld>
            <a:endParaRPr lang="en-GB"/>
          </a:p>
        </p:txBody>
      </p:sp>
      <p:sp>
        <p:nvSpPr>
          <p:cNvPr id="530" name="Shape 530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746464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Challenges</a:t>
            </a:r>
          </a:p>
        </p:txBody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Update item price, inventory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/>
              <a:t>All data we currently use do not have to be updated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Option for business owners to update information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Currently unsure of how to approach these challenges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Taking courses in: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Computer networks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Algorithms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-GB"/>
              <a:t>Operating systems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41</a:t>
            </a:fld>
            <a:endParaRPr lang="en-GB"/>
          </a:p>
        </p:txBody>
      </p:sp>
      <p:sp>
        <p:nvSpPr>
          <p:cNvPr id="538" name="Shape 538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5090279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will the funding be used?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370150" y="134940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Advertisement campaigns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/>
              <a:t>Website development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GB"/>
              <a:t>Living expenses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771325" y="2710075"/>
            <a:ext cx="17811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42</a:t>
            </a:fld>
            <a:endParaRPr lang="en-GB"/>
          </a:p>
        </p:txBody>
      </p:sp>
      <p:sp>
        <p:nvSpPr>
          <p:cNvPr id="547" name="Shape 547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1611483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370150" y="44010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Takeaways</a:t>
            </a:r>
          </a:p>
        </p:txBody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370150" y="1270570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sz="1600" dirty="0"/>
              <a:t>We strived to design a GIS that is user friendly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sz="1600" dirty="0"/>
              <a:t>Optimized 4 different areas: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200" dirty="0"/>
              <a:t>Layout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200" dirty="0"/>
              <a:t>System feedback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200" dirty="0"/>
              <a:t>Speed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-GB" sz="1200" dirty="0"/>
              <a:t>Features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sz="1600" dirty="0"/>
              <a:t>Implemented algorithms to solve the shortest path and travelling salesman problems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sz="1600" dirty="0"/>
              <a:t>Transform our GIS into a platform where businesses can list and sell their products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554" name="Shape 5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43</a:t>
            </a:fld>
            <a:endParaRPr lang="en-GB"/>
          </a:p>
        </p:txBody>
      </p:sp>
      <p:sp>
        <p:nvSpPr>
          <p:cNvPr id="555" name="Shape 555"/>
          <p:cNvSpPr txBox="1"/>
          <p:nvPr/>
        </p:nvSpPr>
        <p:spPr>
          <a:xfrm>
            <a:off x="7422300" y="0"/>
            <a:ext cx="1721700" cy="2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Tony Wang</a:t>
            </a:r>
          </a:p>
        </p:txBody>
      </p:sp>
    </p:spTree>
    <p:extLst>
      <p:ext uri="{BB962C8B-B14F-4D97-AF65-F5344CB8AC3E}">
        <p14:creationId xmlns:p14="http://schemas.microsoft.com/office/powerpoint/2010/main" val="35915786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Thanks for Listening!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470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921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Search Bar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354697"/>
            <a:ext cx="45711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Look up </a:t>
            </a:r>
            <a:r>
              <a:rPr lang="en-GB" dirty="0" smtClean="0"/>
              <a:t>point of interest (POI)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Interact with the map directly without going back and forth between the map and the terminal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899" y="381000"/>
            <a:ext cx="13006525" cy="90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3752925" y="915025"/>
            <a:ext cx="1050900" cy="39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50150" y="-26567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To find a destination on our map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8" name="Shape 332"/>
          <p:cNvSpPr txBox="1"/>
          <p:nvPr/>
        </p:nvSpPr>
        <p:spPr>
          <a:xfrm>
            <a:off x="3133368" y="4682250"/>
            <a:ext cx="2366947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2: A inactive search bar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3921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Search Bar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t="4540" r="32921" b="12760"/>
          <a:stretch/>
        </p:blipFill>
        <p:spPr>
          <a:xfrm>
            <a:off x="3504100" y="801612"/>
            <a:ext cx="5196525" cy="399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t="3985" r="33386" b="13831"/>
          <a:stretch/>
        </p:blipFill>
        <p:spPr>
          <a:xfrm>
            <a:off x="3504100" y="796400"/>
            <a:ext cx="5196524" cy="400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 t="3990" r="33056" b="13562"/>
          <a:stretch/>
        </p:blipFill>
        <p:spPr>
          <a:xfrm>
            <a:off x="3504100" y="806850"/>
            <a:ext cx="5196525" cy="399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t="3987" r="33386" b="12769"/>
          <a:stretch/>
        </p:blipFill>
        <p:spPr>
          <a:xfrm>
            <a:off x="3504100" y="806837"/>
            <a:ext cx="5196524" cy="40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50150" y="-26567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To find a destination on our map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44000" y="1528525"/>
            <a:ext cx="25317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Easy to operate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Locate all the points of interest with the same name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Yuxi (June) Cai</a:t>
            </a:r>
          </a:p>
        </p:txBody>
      </p:sp>
      <p:sp>
        <p:nvSpPr>
          <p:cNvPr id="10" name="Shape 332"/>
          <p:cNvSpPr txBox="1"/>
          <p:nvPr/>
        </p:nvSpPr>
        <p:spPr>
          <a:xfrm>
            <a:off x="4853654" y="4834699"/>
            <a:ext cx="3076401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2-5: Search bar operations and reactions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921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Search Bar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50150" y="-26567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To find a destination on our map</a:t>
            </a:r>
          </a:p>
        </p:txBody>
      </p:sp>
      <p:sp>
        <p:nvSpPr>
          <p:cNvPr id="113" name="Shape 113"/>
          <p:cNvSpPr/>
          <p:nvPr/>
        </p:nvSpPr>
        <p:spPr>
          <a:xfrm>
            <a:off x="1034949" y="1890275"/>
            <a:ext cx="1208400" cy="1751100"/>
          </a:xfrm>
          <a:prstGeom prst="diamond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589500" y="1518600"/>
            <a:ext cx="1551000" cy="639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3589500" y="3515400"/>
            <a:ext cx="1551000" cy="639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589500" y="2455625"/>
            <a:ext cx="1551000" cy="639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1248249" y="2284475"/>
            <a:ext cx="9564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A key press from keyboard</a:t>
            </a:r>
          </a:p>
        </p:txBody>
      </p:sp>
      <p:cxnSp>
        <p:nvCxnSpPr>
          <p:cNvPr id="118" name="Shape 118"/>
          <p:cNvCxnSpPr>
            <a:endCxn id="114" idx="1"/>
          </p:cNvCxnSpPr>
          <p:nvPr/>
        </p:nvCxnSpPr>
        <p:spPr>
          <a:xfrm rot="10800000" flipH="1">
            <a:off x="2232300" y="1838400"/>
            <a:ext cx="1357200" cy="895200"/>
          </a:xfrm>
          <a:prstGeom prst="bentConnector3">
            <a:avLst>
              <a:gd name="adj1" fmla="val 27883"/>
            </a:avLst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" name="Shape 119"/>
          <p:cNvCxnSpPr>
            <a:endCxn id="116" idx="1"/>
          </p:cNvCxnSpPr>
          <p:nvPr/>
        </p:nvCxnSpPr>
        <p:spPr>
          <a:xfrm>
            <a:off x="2277600" y="2740025"/>
            <a:ext cx="1311900" cy="35400"/>
          </a:xfrm>
          <a:prstGeom prst="bentConnector3">
            <a:avLst>
              <a:gd name="adj1" fmla="val 25128"/>
            </a:avLst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" name="Shape 120"/>
          <p:cNvCxnSpPr>
            <a:endCxn id="115" idx="1"/>
          </p:cNvCxnSpPr>
          <p:nvPr/>
        </p:nvCxnSpPr>
        <p:spPr>
          <a:xfrm>
            <a:off x="2235900" y="2752800"/>
            <a:ext cx="1353600" cy="1082400"/>
          </a:xfrm>
          <a:prstGeom prst="bentConnector3">
            <a:avLst>
              <a:gd name="adj1" fmla="val 27691"/>
            </a:avLst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1" name="Shape 121"/>
          <p:cNvSpPr txBox="1"/>
          <p:nvPr/>
        </p:nvSpPr>
        <p:spPr>
          <a:xfrm>
            <a:off x="2768800" y="1526425"/>
            <a:ext cx="6396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Enter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2812709" y="2243500"/>
            <a:ext cx="695100" cy="2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Other keys</a:t>
            </a:r>
            <a:endParaRPr lang="en-GB" dirty="0"/>
          </a:p>
        </p:txBody>
      </p:sp>
      <p:sp>
        <p:nvSpPr>
          <p:cNvPr id="123" name="Shape 123"/>
          <p:cNvSpPr txBox="1"/>
          <p:nvPr/>
        </p:nvSpPr>
        <p:spPr>
          <a:xfrm>
            <a:off x="2622487" y="3271150"/>
            <a:ext cx="1091100" cy="2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Letters and Numbers</a:t>
            </a:r>
            <a:endParaRPr lang="en-GB" dirty="0"/>
          </a:p>
        </p:txBody>
      </p:sp>
      <p:cxnSp>
        <p:nvCxnSpPr>
          <p:cNvPr id="124" name="Shape 124"/>
          <p:cNvCxnSpPr>
            <a:stCxn id="116" idx="3"/>
          </p:cNvCxnSpPr>
          <p:nvPr/>
        </p:nvCxnSpPr>
        <p:spPr>
          <a:xfrm rot="10800000" flipH="1">
            <a:off x="5140500" y="2765825"/>
            <a:ext cx="613800" cy="960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" name="Shape 125"/>
          <p:cNvCxnSpPr>
            <a:stCxn id="115" idx="3"/>
          </p:cNvCxnSpPr>
          <p:nvPr/>
        </p:nvCxnSpPr>
        <p:spPr>
          <a:xfrm rot="10800000" flipH="1">
            <a:off x="5140500" y="3819000"/>
            <a:ext cx="652500" cy="1620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6" name="Shape 126"/>
          <p:cNvSpPr/>
          <p:nvPr/>
        </p:nvSpPr>
        <p:spPr>
          <a:xfrm>
            <a:off x="6326800" y="1501862"/>
            <a:ext cx="1551000" cy="639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6300950" y="2942000"/>
            <a:ext cx="1551000" cy="639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 rot="10800000" flipH="1">
            <a:off x="5754350" y="3260175"/>
            <a:ext cx="546600" cy="510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/>
          <p:nvPr/>
        </p:nvCxnSpPr>
        <p:spPr>
          <a:xfrm>
            <a:off x="5754350" y="2772275"/>
            <a:ext cx="16500" cy="1072800"/>
          </a:xfrm>
          <a:prstGeom prst="straightConnector1">
            <a:avLst/>
          </a:prstGeom>
          <a:noFill/>
          <a:ln w="2540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0" name="Shape 130"/>
          <p:cNvCxnSpPr>
            <a:endCxn id="126" idx="1"/>
          </p:cNvCxnSpPr>
          <p:nvPr/>
        </p:nvCxnSpPr>
        <p:spPr>
          <a:xfrm rot="10800000" flipH="1">
            <a:off x="5159800" y="1821662"/>
            <a:ext cx="1167000" cy="2160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1" name="Shape 131"/>
          <p:cNvSpPr txBox="1"/>
          <p:nvPr/>
        </p:nvSpPr>
        <p:spPr>
          <a:xfrm>
            <a:off x="3631425" y="1572825"/>
            <a:ext cx="16317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Parse the chars into string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346100" y="1572812"/>
            <a:ext cx="16317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300" dirty="0"/>
              <a:t>Compare with POI names in structure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582650" y="2542712"/>
            <a:ext cx="16317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Discard the input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582650" y="3424950"/>
            <a:ext cx="16317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300" dirty="0"/>
              <a:t>Push the character into the char </a:t>
            </a:r>
            <a:r>
              <a:rPr lang="en-GB" sz="1300" dirty="0" smtClean="0"/>
              <a:t>vector, redraw</a:t>
            </a:r>
            <a:endParaRPr lang="en-GB" sz="1300" dirty="0"/>
          </a:p>
        </p:txBody>
      </p:sp>
      <p:sp>
        <p:nvSpPr>
          <p:cNvPr id="135" name="Shape 135"/>
          <p:cNvSpPr txBox="1"/>
          <p:nvPr/>
        </p:nvSpPr>
        <p:spPr>
          <a:xfrm>
            <a:off x="6310850" y="2947137"/>
            <a:ext cx="16317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wait </a:t>
            </a:r>
            <a:r>
              <a:rPr lang="en-GB" dirty="0"/>
              <a:t>for another input</a:t>
            </a:r>
          </a:p>
        </p:txBody>
      </p:sp>
      <p:sp>
        <p:nvSpPr>
          <p:cNvPr id="27" name="Shape 106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Yuxi (June) Cai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85850" y="393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Subway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453825"/>
            <a:ext cx="27657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One of the fastest expanding public transport methods since 1980s </a:t>
            </a:r>
            <a:r>
              <a:rPr lang="en-GB" dirty="0" smtClean="0"/>
              <a:t>[1]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Show different details in different zoom levels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650" y="84525"/>
            <a:ext cx="3406076" cy="25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525" y="911950"/>
            <a:ext cx="3504475" cy="2679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700" y="2148115"/>
            <a:ext cx="3274600" cy="250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travel with our map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9" name="Shape 203"/>
          <p:cNvSpPr txBox="1"/>
          <p:nvPr/>
        </p:nvSpPr>
        <p:spPr>
          <a:xfrm>
            <a:off x="152401" y="4620350"/>
            <a:ext cx="8140262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000" dirty="0" smtClean="0"/>
              <a:t>[1] UITP </a:t>
            </a:r>
            <a:r>
              <a:rPr lang="en-US" sz="1000" dirty="0"/>
              <a:t>(International Association of Public Transport). (2014, October). “Statistics Briefs: World Metro Figures” [Online] Accessed April 6, 2016. Available: </a:t>
            </a:r>
            <a:r>
              <a:rPr lang="en-US" sz="1000" dirty="0">
                <a:hlinkClick r:id="rId6"/>
              </a:rPr>
              <a:t>http://www.uitp.org/sites/default/files/cck-focus-papers-files/Metro%20report%20Stat%20brief-web_oct2014.pdf</a:t>
            </a:r>
            <a:endParaRPr lang="en-GB" sz="1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332"/>
          <p:cNvSpPr txBox="1"/>
          <p:nvPr/>
        </p:nvSpPr>
        <p:spPr>
          <a:xfrm>
            <a:off x="6699726" y="3539660"/>
            <a:ext cx="2366947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dirty="0" smtClean="0"/>
              <a:t>Figure 6-8: Subway displays</a:t>
            </a:r>
            <a:endParaRPr lang="en-GB" sz="1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1215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Subway station name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339525"/>
            <a:ext cx="28575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Click on the station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GB" dirty="0"/>
              <a:t>Zoom in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0" y="639600"/>
            <a:ext cx="3844050" cy="27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51215"/>
          <a:stretch/>
        </p:blipFill>
        <p:spPr>
          <a:xfrm>
            <a:off x="4988250" y="3661675"/>
            <a:ext cx="4070025" cy="11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 l="48085" t="16590" r="24572" b="63382"/>
          <a:stretch/>
        </p:blipFill>
        <p:spPr>
          <a:xfrm rot="10800000" flipH="1">
            <a:off x="386730" y="2991125"/>
            <a:ext cx="3468919" cy="15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2400" y="0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To travel with our map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7560775" y="80275"/>
            <a:ext cx="1423500" cy="1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Yuxi (June) Cai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1854</Words>
  <Application>Microsoft Office PowerPoint</Application>
  <PresentationFormat>全屏显示(16:9)</PresentationFormat>
  <Paragraphs>435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49" baseType="lpstr">
      <vt:lpstr>Arial</vt:lpstr>
      <vt:lpstr>Open Sans</vt:lpstr>
      <vt:lpstr>Economica</vt:lpstr>
      <vt:lpstr>luxe</vt:lpstr>
      <vt:lpstr>Custom Theme</vt:lpstr>
      <vt:lpstr>PowerPoint 演示文稿</vt:lpstr>
      <vt:lpstr>Design Principles</vt:lpstr>
      <vt:lpstr>Presentation Agenda</vt:lpstr>
      <vt:lpstr>Current Design - Map for travellers</vt:lpstr>
      <vt:lpstr>Search Bar</vt:lpstr>
      <vt:lpstr>Search Bar</vt:lpstr>
      <vt:lpstr>Search Bar</vt:lpstr>
      <vt:lpstr>Subway</vt:lpstr>
      <vt:lpstr>Subway station name</vt:lpstr>
      <vt:lpstr>Navigation Information</vt:lpstr>
      <vt:lpstr>Navigation Information</vt:lpstr>
      <vt:lpstr>Levels of Detail</vt:lpstr>
      <vt:lpstr>Avoiding Human Error</vt:lpstr>
      <vt:lpstr>Human Error Solution</vt:lpstr>
      <vt:lpstr>Response Time</vt:lpstr>
      <vt:lpstr>Key innovations</vt:lpstr>
      <vt:lpstr>Data structures</vt:lpstr>
      <vt:lpstr>Linear loading v.s. Multithreading</vt:lpstr>
      <vt:lpstr>Heritage - Dijkstra algorithm</vt:lpstr>
      <vt:lpstr>Advancement - A* algorithm</vt:lpstr>
      <vt:lpstr>Dijkstra v.s. A*</vt:lpstr>
      <vt:lpstr>Background information</vt:lpstr>
      <vt:lpstr>Greedy Algorithm</vt:lpstr>
      <vt:lpstr>Two-opt Optimization </vt:lpstr>
      <vt:lpstr>Swapping method </vt:lpstr>
      <vt:lpstr>Swapping method </vt:lpstr>
      <vt:lpstr>Swapping method </vt:lpstr>
      <vt:lpstr>Swapping method </vt:lpstr>
      <vt:lpstr>Design Idea</vt:lpstr>
      <vt:lpstr>The Design will...</vt:lpstr>
      <vt:lpstr>How it Works</vt:lpstr>
      <vt:lpstr>How it Works</vt:lpstr>
      <vt:lpstr>How it Works</vt:lpstr>
      <vt:lpstr>Target Market</vt:lpstr>
      <vt:lpstr>PowerPoint 演示文稿</vt:lpstr>
      <vt:lpstr>How do Small Business Currently Advertise?</vt:lpstr>
      <vt:lpstr>Competitors!</vt:lpstr>
      <vt:lpstr>Competitors!</vt:lpstr>
      <vt:lpstr>We will have...</vt:lpstr>
      <vt:lpstr>Implementation Plan</vt:lpstr>
      <vt:lpstr>Challenges</vt:lpstr>
      <vt:lpstr>How will the funding be used?</vt:lpstr>
      <vt:lpstr>Takeaways</vt:lpstr>
      <vt:lpstr>Thanks for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Yuxi Cai</dc:creator>
  <cp:lastModifiedBy>Yuxi Cai</cp:lastModifiedBy>
  <cp:revision>12</cp:revision>
  <cp:lastPrinted>2016-04-11T13:21:08Z</cp:lastPrinted>
  <dcterms:modified xsi:type="dcterms:W3CDTF">2016-04-11T14:01:09Z</dcterms:modified>
</cp:coreProperties>
</file>